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66" r:id="rId5"/>
    <p:sldId id="268" r:id="rId6"/>
    <p:sldId id="297" r:id="rId7"/>
    <p:sldId id="299" r:id="rId8"/>
    <p:sldId id="300" r:id="rId9"/>
    <p:sldId id="301" r:id="rId10"/>
    <p:sldId id="302" r:id="rId11"/>
    <p:sldId id="298" r:id="rId12"/>
    <p:sldId id="258" r:id="rId13"/>
    <p:sldId id="296" r:id="rId14"/>
  </p:sldIdLst>
  <p:sldSz cx="12192000" cy="6858000"/>
  <p:notesSz cx="6858000" cy="9144000"/>
  <p:custDataLst>
    <p:tags r:id="rId16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3176FF-B399-7B54-F5A8-2C38016E6843}" name="Daniel Mason-D'Croz" initials="DMD" userId="S::dem286@cornell.edu::af256403-9b23-4056-a2df-8e14909f77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3"/>
    <p:restoredTop sz="94709"/>
  </p:normalViewPr>
  <p:slideViewPr>
    <p:cSldViewPr snapToGrid="0" snapToObjects="1">
      <p:cViewPr varScale="1">
        <p:scale>
          <a:sx n="80" d="100"/>
          <a:sy n="80" d="100"/>
        </p:scale>
        <p:origin x="6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65F04-EEA9-46C6-AE35-1682829D052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B65AA-AFB7-4318-914B-B930C6ED4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7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20CFA-4520-C640-8CAB-9ADF29988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421863-CCCA-064B-AD51-1042FC771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FB6193-0A0A-DF47-BC09-D633C90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6E04D2-3525-6A47-B3C8-3ED2EAC5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2A7275-886C-E54F-91DB-6C1EF04E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53CC1-C869-4674-832E-BBA803188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2310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4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5A7282-3D68-8848-91A6-736A3F5A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55133-DB95-0B4E-A5E4-15BC911C9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2CFD89-EA40-984F-B096-5B782C19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6A56D5-2D18-9F4E-8BAF-647AD14B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614B4C-9337-6D42-8CB9-79CDC634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56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7729E1-EF83-C249-BA2C-9CE030291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D148FA-C7E4-DA4F-B79F-630300A13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3D4578-A8BC-3248-B818-56CF9796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3D9749-0DD8-3046-BACF-7B255EEE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6CACD8-77C9-A04A-93C5-564D333A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74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A1B49-B290-3640-B4AD-AAA16E61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138ADC-6837-FD41-A665-93F74FF5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B3E767-A303-584C-ADAA-3ED7A688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C08143-BCD3-D44E-95A0-351411B0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47678-09DA-7C4F-92B3-CF980396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FBF04-C19D-48E5-8698-4BD588FFE0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5875"/>
            <a:ext cx="12192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91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1D107-521E-5749-8BC3-DDE95675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AE8A6A-EC52-5E41-9F89-0FAB13F94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391899-6C3D-7244-B57B-6C25D7FD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49F2A5-C96F-9942-AA32-63E64244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6FC7CF-4475-8445-84B0-CF061F48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9174B-DF83-4E99-8FA8-DD38272B2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10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09537-D542-314A-8618-1AC6DE78A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079AA4-FC1F-764B-B675-171A02A40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8B3D32-5D90-234B-ADE9-CCA97314C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A05A3E-117E-CC40-84E9-7F3C9246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FE2E15-2453-B849-AE08-39DD916C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F38EEB-C417-2D4C-BDF6-FA3250A3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B83BA-AEDA-4027-BDA4-7D00273D10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87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CBB31-5BA6-AB42-98BE-78EBA9FB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95B437-5819-384D-BF2C-D7D8C3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E3DC39-D76E-1049-B26C-3C282BB6E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0E06F1-0A30-7647-845F-432E0B562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72DEC7-0F5D-C44C-9A81-A78B55416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7D0C3F7-A654-FA4C-ABEB-A7F1523B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FF4AA2-13DB-1046-943C-CE91F182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E8AD4E9-910B-3946-A1DA-2055A92E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61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BF2225-5D0F-0646-AE28-219C436A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467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7A5C7C-07B2-D947-BFBC-26867A00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338C58-70F2-064F-BBEF-19A2DA1F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3FD343-B315-7142-A987-905181C0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584F7-19D8-4BE2-A295-71C0FCA7F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5875"/>
            <a:ext cx="12192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36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D3A941-5F41-D145-9480-93C5AF7B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C36DE95-9BED-3B40-9B67-3DE770480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D31311-8B58-7F4B-9333-1575D8B6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C61C2-25A5-4847-ACBD-FFC654C947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7" y="0"/>
            <a:ext cx="121554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00C2E-3137-6B42-A666-57EE9457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2055D6-7504-AD45-BE4F-20D9B9BDF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C1093A-4F12-614A-85E8-274D5D16D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58C13C-6DC8-2941-908F-45A7265E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4B6E5C-8B5E-FC4F-8F8A-1F0DD49A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E13948-A3AE-8049-8105-DDCA36F5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43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454F1-0536-5547-A142-9E4B7515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97A9920-8A97-FF43-B028-CAC17F767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7B9950-88B2-DA40-B3CC-D4CA9BA0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9338B9-86CD-FA4F-8679-9CAEA507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3BBF3D-B311-6743-953F-235C493D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8915A7-EB70-8D42-BE5D-19AE61EE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28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00C6240-E6D8-074E-B6DD-29DAC818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4A6D09-3BB4-8A49-B7B2-35DCD10F5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A378FA-B5DC-2347-9487-BEB4F665A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9CEBD-42A3-3E48-B492-6802BE4D7A24}" type="datetimeFigureOut">
              <a:rPr lang="it-IT" smtClean="0"/>
              <a:t>17/10/2022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5D71F3-E20F-4F4A-B0B9-7DA8E8AC8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94513D-F5E1-3648-9074-3C1A09966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8562-6881-7C4B-B993-4EAED2E6ABE1}" type="slidenum">
              <a:rPr lang="it-IT" smtClean="0"/>
              <a:t>‹#›</a:t>
            </a:fld>
            <a:endParaRPr lang="it-IT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23380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6E49-A007-4E70-9542-CFA07DB22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4593" y="1959429"/>
            <a:ext cx="5694784" cy="163869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Quattrocento Sans" panose="020B0502050000020003" pitchFamily="34" charset="0"/>
                <a:ea typeface="Roboto Condensed Light"/>
                <a:cs typeface="Roboto Condensed Light" panose="02000000000000000000" pitchFamily="2" charset="0"/>
              </a:rPr>
              <a:t>Introducing the Agrifood Systems Technologies and Innovations Outlook (ATIO)</a:t>
            </a:r>
            <a:endParaRPr lang="en-US" sz="3600" b="1" dirty="0">
              <a:solidFill>
                <a:schemeClr val="bg1"/>
              </a:solidFill>
              <a:latin typeface="Quattrocento Sans" panose="020B0502050000020003" pitchFamily="34" charset="0"/>
              <a:ea typeface="+mj-lt"/>
              <a:cs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7CEBBD-7900-28D5-9747-827209143BED}"/>
              </a:ext>
            </a:extLst>
          </p:cNvPr>
          <p:cNvSpPr txBox="1">
            <a:spLocks/>
          </p:cNvSpPr>
          <p:nvPr/>
        </p:nvSpPr>
        <p:spPr>
          <a:xfrm>
            <a:off x="6484593" y="5856513"/>
            <a:ext cx="5694784" cy="72157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latin typeface="Quattrocento Sans" panose="020B0502050000020003" pitchFamily="34" charset="0"/>
                <a:ea typeface="Roboto Condensed Light"/>
                <a:cs typeface="Roboto Condensed Light" panose="02000000000000000000" pitchFamily="2" charset="0"/>
              </a:rPr>
              <a:t>Christopher B. Barrett</a:t>
            </a:r>
          </a:p>
          <a:p>
            <a:r>
              <a:rPr lang="en-GB" sz="2400" b="1" dirty="0">
                <a:solidFill>
                  <a:schemeClr val="bg1"/>
                </a:solidFill>
                <a:latin typeface="Quattrocento Sans" panose="020B0502050000020003" pitchFamily="34" charset="0"/>
                <a:ea typeface="Roboto Condensed Light"/>
                <a:cs typeface="+mj-lt"/>
              </a:rPr>
              <a:t>Cornell University</a:t>
            </a:r>
            <a:endParaRPr lang="en-US" sz="2400" b="1" dirty="0">
              <a:solidFill>
                <a:schemeClr val="bg1"/>
              </a:solidFill>
              <a:latin typeface="Quattrocento Sans" panose="020B0502050000020003" pitchFamily="34" charset="0"/>
              <a:ea typeface="+mj-lt"/>
              <a:cs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47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489429D-0013-CF17-64A0-89C6C546FE62}"/>
              </a:ext>
            </a:extLst>
          </p:cNvPr>
          <p:cNvSpPr txBox="1">
            <a:spLocks/>
          </p:cNvSpPr>
          <p:nvPr/>
        </p:nvSpPr>
        <p:spPr>
          <a:xfrm>
            <a:off x="273001" y="1530546"/>
            <a:ext cx="4800706" cy="49086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Strengthening science and evidence-based decision making through an improved evidence base on emerging innovations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Supporting regional and country-level innovation through sharing of knowledge of critical inputs for the adoption and scaling of AFS innovations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en-US" sz="2000" dirty="0"/>
              <a:t>Reinforcing FAO capabilities in the knowledge management of AFS innovations and through efforts to disseminate this knowledge strengthen collaborative networks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en-US" dirty="0"/>
          </a:p>
          <a:p>
            <a:pPr>
              <a:buFont typeface="Arial" panose="020B0604020202020204" pitchFamily="34" charset="0"/>
              <a:buAutoNum type="arabicPeriod"/>
            </a:pP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1C971B9-4247-A750-B0D7-59587A729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159" y="1301496"/>
            <a:ext cx="6818376" cy="5556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6AE83-1CB9-369E-24BD-CB2BADBDF8BD}"/>
              </a:ext>
            </a:extLst>
          </p:cNvPr>
          <p:cNvSpPr txBox="1"/>
          <p:nvPr/>
        </p:nvSpPr>
        <p:spPr>
          <a:xfrm>
            <a:off x="273001" y="853438"/>
            <a:ext cx="85775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Contribute to FAO’s Science and Innovation Strategy by: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0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;p2">
            <a:extLst>
              <a:ext uri="{FF2B5EF4-FFF2-40B4-BE49-F238E27FC236}">
                <a16:creationId xmlns:a16="http://schemas.microsoft.com/office/drawing/2014/main" id="{C8B23003-A561-581E-61FA-51D3CA82E12B}"/>
              </a:ext>
            </a:extLst>
          </p:cNvPr>
          <p:cNvSpPr txBox="1">
            <a:spLocks/>
          </p:cNvSpPr>
          <p:nvPr/>
        </p:nvSpPr>
        <p:spPr>
          <a:xfrm>
            <a:off x="262959" y="973326"/>
            <a:ext cx="11666081" cy="554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Why an </a:t>
            </a:r>
            <a:r>
              <a:rPr lang="en-US" sz="2400" b="1" u="sng" dirty="0" err="1" smtClean="0">
                <a:latin typeface="Quattrocento Sans" panose="020B0502050000020003" pitchFamily="34" charset="0"/>
              </a:rPr>
              <a:t>Agrifood</a:t>
            </a:r>
            <a:r>
              <a:rPr lang="en-US" sz="2400" b="1" u="sng" dirty="0" smtClean="0">
                <a:latin typeface="Quattrocento Sans" panose="020B0502050000020003" pitchFamily="34" charset="0"/>
              </a:rPr>
              <a:t> </a:t>
            </a:r>
            <a:r>
              <a:rPr lang="en-US" sz="2400" b="1" u="sng" dirty="0">
                <a:latin typeface="Quattrocento Sans" panose="020B0502050000020003" pitchFamily="34" charset="0"/>
              </a:rPr>
              <a:t>Systems Technologies &amp; Innovations Outlook (ATIO)? </a:t>
            </a:r>
            <a:endParaRPr lang="en-US" sz="2400" b="1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Context</a:t>
            </a:r>
            <a:r>
              <a:rPr lang="en-US" sz="2000" dirty="0">
                <a:latin typeface="Quattrocento Sans" panose="020B0502050000020003" pitchFamily="34" charset="0"/>
              </a:rPr>
              <a:t>: Must accelerate </a:t>
            </a:r>
            <a:r>
              <a:rPr lang="en-US" sz="2000" dirty="0" err="1" smtClean="0">
                <a:latin typeface="Quattrocento Sans" panose="020B0502050000020003" pitchFamily="34" charset="0"/>
              </a:rPr>
              <a:t>agrifood</a:t>
            </a:r>
            <a:r>
              <a:rPr lang="en-US" sz="2000" dirty="0" smtClean="0">
                <a:latin typeface="Quattrocento Sans" panose="020B0502050000020003" pitchFamily="34" charset="0"/>
              </a:rPr>
              <a:t> </a:t>
            </a:r>
            <a:r>
              <a:rPr lang="en-US" sz="2000" dirty="0">
                <a:latin typeface="Quattrocento Sans" panose="020B0502050000020003" pitchFamily="34" charset="0"/>
              </a:rPr>
              <a:t>systems (AFS) transformation for multiple goals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	 Science, technologies and innovations (STI) key to accelerated AFS transformation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	 Data and assessments are scattered, incomplete, unintegrated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Objective: Open access knowledge product line</a:t>
            </a:r>
            <a:r>
              <a:rPr lang="en-US" sz="2000" dirty="0">
                <a:latin typeface="Quattrocento Sans" panose="020B0502050000020003" pitchFamily="34" charset="0"/>
              </a:rPr>
              <a:t> w/ </a:t>
            </a:r>
            <a:r>
              <a:rPr lang="en-US" sz="2000" b="1" dirty="0">
                <a:latin typeface="Quattrocento Sans" panose="020B0502050000020003" pitchFamily="34" charset="0"/>
              </a:rPr>
              <a:t>end-to-end life cycle coverage of AFS STI </a:t>
            </a:r>
            <a:r>
              <a:rPr lang="en-US" sz="2000" dirty="0">
                <a:latin typeface="Quattrocento Sans" panose="020B0502050000020003" pitchFamily="34" charset="0"/>
              </a:rPr>
              <a:t>to inform public and private policymakers. A flagship biennial publication and Web portal curating data/analyses.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000" b="1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Key principles: </a:t>
            </a:r>
            <a:r>
              <a:rPr lang="en-US" sz="2000" dirty="0">
                <a:latin typeface="Quattrocento Sans" panose="020B0502050000020003" pitchFamily="34" charset="0"/>
              </a:rPr>
              <a:t>Must offer: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Char char="-"/>
            </a:pPr>
            <a:r>
              <a:rPr lang="en-US" sz="2000" dirty="0">
                <a:latin typeface="Quattrocento Sans" panose="020B0502050000020003" pitchFamily="34" charset="0"/>
              </a:rPr>
              <a:t>National level, esp. for LMICs, as well as global coverage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Char char="-"/>
            </a:pPr>
            <a:r>
              <a:rPr lang="en-US" sz="2000" dirty="0">
                <a:latin typeface="Quattrocento Sans" panose="020B0502050000020003" pitchFamily="34" charset="0"/>
              </a:rPr>
              <a:t>An outlook, not mere snapshot of current patterns … need horizon scanning and foresight for the 5-20 </a:t>
            </a:r>
            <a:r>
              <a:rPr lang="en-US" sz="2000" dirty="0" err="1">
                <a:latin typeface="Quattrocento Sans" panose="020B0502050000020003" pitchFamily="34" charset="0"/>
              </a:rPr>
              <a:t>yrs</a:t>
            </a:r>
            <a:r>
              <a:rPr lang="en-US" sz="2000" dirty="0">
                <a:latin typeface="Quattrocento Sans" panose="020B0502050000020003" pitchFamily="34" charset="0"/>
              </a:rPr>
              <a:t> b/n R&amp;D $ and impacts at scale. Can only manage phenomena one monitors.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Char char="-"/>
            </a:pPr>
            <a:r>
              <a:rPr lang="en-US" sz="2000" dirty="0">
                <a:latin typeface="Quattrocento Sans" panose="020B0502050000020003" pitchFamily="34" charset="0"/>
              </a:rPr>
              <a:t>Beyond science/engineering: Cover institutions, policies, etc. Current data coverage very uneven.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Char char="-"/>
            </a:pPr>
            <a:r>
              <a:rPr lang="en-US" sz="2000" dirty="0">
                <a:latin typeface="Quattrocento Sans" panose="020B0502050000020003" pitchFamily="34" charset="0"/>
              </a:rPr>
              <a:t>&gt;70% consumer food purchase value added post-farmgate. Must move beyond primary production.</a:t>
            </a:r>
          </a:p>
        </p:txBody>
      </p:sp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2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6AE83-1CB9-369E-24BD-CB2BADBDF8BD}"/>
              </a:ext>
            </a:extLst>
          </p:cNvPr>
          <p:cNvSpPr txBox="1"/>
          <p:nvPr/>
        </p:nvSpPr>
        <p:spPr>
          <a:xfrm>
            <a:off x="273001" y="853438"/>
            <a:ext cx="8577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Quattrocento Sans" panose="020B0502050000020003" pitchFamily="34" charset="0"/>
              </a:rPr>
              <a:t>End-to-end STI life cycle coverage</a:t>
            </a:r>
          </a:p>
          <a:p>
            <a:endParaRPr lang="en-US" dirty="0"/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A0B6773C-E561-97B6-96CD-9F9813367442}"/>
              </a:ext>
            </a:extLst>
          </p:cNvPr>
          <p:cNvSpPr txBox="1"/>
          <p:nvPr/>
        </p:nvSpPr>
        <p:spPr>
          <a:xfrm>
            <a:off x="273001" y="1320723"/>
            <a:ext cx="117585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Quattrocento Sans"/>
                <a:ea typeface="Quattrocento Sans"/>
                <a:cs typeface="Quattrocento Sans"/>
                <a:sym typeface="Quattrocento Sans"/>
              </a:rPr>
              <a:t>STI life cycle stages vary in data availability/feasible collection methods, impact assessment methods.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End-to-end life cycle data production/curation/analysis must integrate sources and methods.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0C9D655-A37A-3425-8CC9-CBB63A69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812" y="2028569"/>
            <a:ext cx="6818376" cy="423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89844-62B6-DC6D-1242-BCFE43C4CB59}"/>
              </a:ext>
            </a:extLst>
          </p:cNvPr>
          <p:cNvSpPr txBox="1"/>
          <p:nvPr/>
        </p:nvSpPr>
        <p:spPr>
          <a:xfrm>
            <a:off x="273001" y="6359230"/>
            <a:ext cx="8195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Supplement with curated evidence synthesis of impact assessments. </a:t>
            </a:r>
            <a:endParaRPr lang="en-US" sz="2000" dirty="0">
              <a:latin typeface="Quattrocento Sans" panose="020B0502050000020003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91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2;p6">
            <a:extLst>
              <a:ext uri="{FF2B5EF4-FFF2-40B4-BE49-F238E27FC236}">
                <a16:creationId xmlns:a16="http://schemas.microsoft.com/office/drawing/2014/main" id="{77CA8392-9AC8-5FD7-5D91-2902585C8A45}"/>
              </a:ext>
            </a:extLst>
          </p:cNvPr>
          <p:cNvSpPr txBox="1">
            <a:spLocks/>
          </p:cNvSpPr>
          <p:nvPr/>
        </p:nvSpPr>
        <p:spPr>
          <a:xfrm>
            <a:off x="171450" y="795888"/>
            <a:ext cx="11666081" cy="594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STI inputs and mature STI</a:t>
            </a:r>
            <a:r>
              <a:rPr lang="en-US" sz="2400" dirty="0">
                <a:latin typeface="Quattrocento Sans" panose="020B0502050000020003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R&amp;D $, human inputs (e.g., PhDs), material inputs (e.g., labs, genetic collections), policies, institutions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u="sng" dirty="0">
                <a:latin typeface="Quattrocento Sans" panose="020B0502050000020003" pitchFamily="34" charset="0"/>
              </a:rPr>
              <a:t>Multiple data sources exist</a:t>
            </a:r>
            <a:r>
              <a:rPr lang="en-US" sz="2000" dirty="0">
                <a:latin typeface="Quattrocento Sans" panose="020B0502050000020003" pitchFamily="34" charset="0"/>
              </a:rPr>
              <a:t>: e.g., FAO, OECD, UNESCO, CGIAR-ASTI, etc.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000" b="1" u="sng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u="sng" dirty="0">
                <a:latin typeface="Quattrocento Sans" panose="020B0502050000020003" pitchFamily="34" charset="0"/>
              </a:rPr>
              <a:t>Inclusion criteria for </a:t>
            </a:r>
            <a:r>
              <a:rPr lang="en-US" sz="2000" b="1" u="sng" dirty="0">
                <a:solidFill>
                  <a:srgbClr val="FF0000"/>
                </a:solidFill>
                <a:latin typeface="Quattrocento Sans" panose="020B0502050000020003" pitchFamily="34" charset="0"/>
              </a:rPr>
              <a:t>publicly available </a:t>
            </a:r>
            <a:r>
              <a:rPr lang="en-US" sz="2000" b="1" u="sng" dirty="0">
                <a:latin typeface="Quattrocento Sans" panose="020B0502050000020003" pitchFamily="34" charset="0"/>
              </a:rPr>
              <a:t>data on STI inputs/mature STI:</a:t>
            </a:r>
            <a:endParaRPr lang="en-US" sz="2000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Data are available at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country-level</a:t>
            </a: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to permit internationally disaggregated analysis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There exist adequate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recent</a:t>
            </a: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data, meaning the series includes at least one data point from 2016-present for many (≥50) countries 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The data series is inclusive, meaning strong (not necessarily universal)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coverage of LMICs</a:t>
            </a:r>
            <a:endParaRPr lang="en-US" sz="1600" u="sng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The data source is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reliable</a:t>
            </a: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, meaning it uses peer-reviewed processes, comes from respected/credible organization, etc. – no advocacy group or journalistic material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A clear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conceptual correspondence</a:t>
            </a: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exists between the data series and AFS STI inputs 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-1174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Quattrocento Sans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The data source offers a </a:t>
            </a:r>
            <a:r>
              <a:rPr lang="en-US" sz="1600" u="sng" dirty="0">
                <a:solidFill>
                  <a:srgbClr val="000000"/>
                </a:solidFill>
                <a:latin typeface="Quattrocento Sans" panose="020B0502050000020003" pitchFamily="34" charset="0"/>
              </a:rPr>
              <a:t>clear, credible, sensible definition</a:t>
            </a:r>
            <a:r>
              <a:rPr lang="en-US" sz="1600" dirty="0">
                <a:solidFill>
                  <a:srgbClr val="000000"/>
                </a:solidFill>
                <a:latin typeface="Quattrocento Sans" panose="020B0502050000020003" pitchFamily="34" charset="0"/>
              </a:rPr>
              <a:t> of the variable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1600" dirty="0">
                <a:latin typeface="Quattrocento Sans" panose="020B0502050000020003" pitchFamily="34" charset="0"/>
              </a:rPr>
              <a:t>Double confirmation of inventoried data series, following best evidence synthesis practices.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16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000" b="1" u="sng" dirty="0">
                <a:latin typeface="Quattrocento Sans" panose="020B0502050000020003" pitchFamily="34" charset="0"/>
              </a:rPr>
              <a:t>Limited series currently available</a:t>
            </a:r>
            <a:r>
              <a:rPr lang="en-US" sz="2000" dirty="0">
                <a:latin typeface="Quattrocento Sans" panose="020B0502050000020003" pitchFamily="34" charset="0"/>
              </a:rPr>
              <a:t>: 14 inputs, 17 mature meet criteria. Esp. thin post-harvest, institutions.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1600" dirty="0">
              <a:latin typeface="Quattrocento Sans" panose="020B05020500000200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3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5;p8">
            <a:extLst>
              <a:ext uri="{FF2B5EF4-FFF2-40B4-BE49-F238E27FC236}">
                <a16:creationId xmlns:a16="http://schemas.microsoft.com/office/drawing/2014/main" id="{3BBD3B1A-AEBF-2FAE-C919-EDAB136E5D77}"/>
              </a:ext>
            </a:extLst>
          </p:cNvPr>
          <p:cNvSpPr txBox="1">
            <a:spLocks/>
          </p:cNvSpPr>
          <p:nvPr/>
        </p:nvSpPr>
        <p:spPr>
          <a:xfrm>
            <a:off x="273000" y="1269591"/>
            <a:ext cx="11656039" cy="527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Task: Iteratively </a:t>
            </a:r>
            <a:r>
              <a:rPr lang="en-US" sz="2000" b="1" dirty="0">
                <a:latin typeface="Quattrocento Sans" panose="020B0502050000020003" pitchFamily="34" charset="0"/>
              </a:rPr>
              <a:t>inventory/assess </a:t>
            </a:r>
            <a:r>
              <a:rPr lang="en-US" sz="2000" dirty="0">
                <a:latin typeface="Quattrocento Sans" panose="020B0502050000020003" pitchFamily="34" charset="0"/>
              </a:rPr>
              <a:t>(pre)-emergent STI using </a:t>
            </a:r>
            <a:r>
              <a:rPr lang="en-US" sz="2000" b="1" dirty="0">
                <a:latin typeface="Quattrocento Sans" panose="020B0502050000020003" pitchFamily="34" charset="0"/>
              </a:rPr>
              <a:t>systematic, transparent methods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Challenges: </a:t>
            </a:r>
            <a:r>
              <a:rPr lang="en-US" sz="2000" b="1" dirty="0">
                <a:latin typeface="Quattrocento Sans" panose="020B0502050000020003" pitchFamily="34" charset="0"/>
              </a:rPr>
              <a:t>Limited evidence</a:t>
            </a:r>
            <a:r>
              <a:rPr lang="en-US" sz="2000" dirty="0">
                <a:latin typeface="Quattrocento Sans" panose="020B0502050000020003" pitchFamily="34" charset="0"/>
              </a:rPr>
              <a:t>, </a:t>
            </a:r>
            <a:r>
              <a:rPr lang="en-US" sz="2000" b="1" dirty="0">
                <a:latin typeface="Quattrocento Sans" panose="020B0502050000020003" pitchFamily="34" charset="0"/>
              </a:rPr>
              <a:t>high uncertainty </a:t>
            </a:r>
            <a:r>
              <a:rPr lang="en-US" sz="2000" dirty="0">
                <a:latin typeface="Quattrocento Sans" panose="020B0502050000020003" pitchFamily="34" charset="0"/>
              </a:rPr>
              <a:t>of potential impacts, needs </a:t>
            </a:r>
            <a:r>
              <a:rPr lang="en-US" sz="2000" b="1" dirty="0">
                <a:latin typeface="Quattrocento Sans" panose="020B0502050000020003" pitchFamily="34" charset="0"/>
              </a:rPr>
              <a:t>broad coverage/expertise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Requires </a:t>
            </a:r>
            <a:r>
              <a:rPr lang="en-US" sz="2000" b="1" dirty="0">
                <a:latin typeface="Quattrocento Sans" panose="020B0502050000020003" pitchFamily="34" charset="0"/>
              </a:rPr>
              <a:t>mixed methods </a:t>
            </a:r>
            <a:r>
              <a:rPr lang="en-US" sz="2000" dirty="0">
                <a:latin typeface="Quattrocento Sans" panose="020B0502050000020003" pitchFamily="34" charset="0"/>
              </a:rPr>
              <a:t>using multi-round structured expert elicitations to assess:</a:t>
            </a:r>
          </a:p>
          <a:p>
            <a:pPr marL="800100" lvl="1" indent="-342900">
              <a:spcBef>
                <a:spcPts val="600"/>
              </a:spcBef>
              <a:buSzPts val="1400"/>
              <a:buFont typeface="+mj-lt"/>
              <a:buAutoNum type="arabicPeriod"/>
            </a:pPr>
            <a:r>
              <a:rPr lang="en-US" sz="2000" b="1" dirty="0">
                <a:latin typeface="Quattrocento Sans" panose="020B0502050000020003" pitchFamily="34" charset="0"/>
              </a:rPr>
              <a:t>Readiness</a:t>
            </a:r>
            <a:r>
              <a:rPr lang="en-US" sz="2000" dirty="0">
                <a:latin typeface="Quattrocento Sans" panose="020B0502050000020003" pitchFamily="34" charset="0"/>
              </a:rPr>
              <a:t> for application to specific contexts</a:t>
            </a:r>
          </a:p>
          <a:p>
            <a:pPr marL="800100" lvl="1" indent="-342900">
              <a:spcBef>
                <a:spcPts val="600"/>
              </a:spcBef>
              <a:buSzPts val="1400"/>
              <a:buFont typeface="+mj-lt"/>
              <a:buAutoNum type="arabicPeriod"/>
            </a:pPr>
            <a:r>
              <a:rPr lang="en-US" sz="2000" b="1" dirty="0">
                <a:latin typeface="Quattrocento Sans" panose="020B0502050000020003" pitchFamily="34" charset="0"/>
              </a:rPr>
              <a:t>Suitability</a:t>
            </a:r>
            <a:r>
              <a:rPr lang="en-US" sz="2000" dirty="0">
                <a:latin typeface="Quattrocento Sans" panose="020B0502050000020003" pitchFamily="34" charset="0"/>
              </a:rPr>
              <a:t> to address relevant objective(s) in </a:t>
            </a:r>
            <a:br>
              <a:rPr lang="en-US" sz="2000" dirty="0">
                <a:latin typeface="Quattrocento Sans" panose="020B0502050000020003" pitchFamily="34" charset="0"/>
              </a:rPr>
            </a:br>
            <a:r>
              <a:rPr lang="en-US" sz="2000" dirty="0">
                <a:latin typeface="Quattrocento Sans" panose="020B0502050000020003" pitchFamily="34" charset="0"/>
              </a:rPr>
              <a:t>specific geography, sector, and/or </a:t>
            </a:r>
            <a:r>
              <a:rPr lang="en-US" sz="2000" dirty="0" err="1" smtClean="0">
                <a:latin typeface="Quattrocento Sans" panose="020B0502050000020003" pitchFamily="34" charset="0"/>
              </a:rPr>
              <a:t>agrifood</a:t>
            </a:r>
            <a:r>
              <a:rPr lang="en-US" sz="2000" dirty="0" smtClean="0">
                <a:latin typeface="Quattrocento Sans" panose="020B0502050000020003" pitchFamily="34" charset="0"/>
              </a:rPr>
              <a:t> </a:t>
            </a:r>
            <a:r>
              <a:rPr lang="en-US" sz="2000" dirty="0">
                <a:latin typeface="Quattrocento Sans" panose="020B0502050000020003" pitchFamily="34" charset="0"/>
              </a:rPr>
              <a:t>system</a:t>
            </a:r>
          </a:p>
          <a:p>
            <a:pPr marL="800100" lvl="1" indent="-342900">
              <a:spcBef>
                <a:spcPts val="600"/>
              </a:spcBef>
              <a:buSzPts val="1400"/>
              <a:buFont typeface="+mj-lt"/>
              <a:buAutoNum type="arabicPeriod"/>
            </a:pPr>
            <a:r>
              <a:rPr lang="en-US" sz="2000" b="1" dirty="0">
                <a:latin typeface="Quattrocento Sans" panose="020B0502050000020003" pitchFamily="34" charset="0"/>
              </a:rPr>
              <a:t>Scalability</a:t>
            </a:r>
          </a:p>
          <a:p>
            <a:pPr marL="800100" lvl="1" indent="-342900">
              <a:spcBef>
                <a:spcPts val="600"/>
              </a:spcBef>
              <a:buSzPts val="1400"/>
              <a:buFont typeface="+mj-lt"/>
              <a:buAutoNum type="arabicPeriod"/>
            </a:pPr>
            <a:r>
              <a:rPr lang="en-US" sz="2000" b="1" dirty="0">
                <a:latin typeface="Quattrocento Sans" panose="020B0502050000020003" pitchFamily="34" charset="0"/>
              </a:rPr>
              <a:t>Potential impact </a:t>
            </a:r>
            <a:r>
              <a:rPr lang="en-US" sz="2000" dirty="0">
                <a:latin typeface="Quattrocento Sans" panose="020B0502050000020003" pitchFamily="34" charset="0"/>
              </a:rPr>
              <a:t>across key dimensions (livelihoods, </a:t>
            </a:r>
          </a:p>
          <a:p>
            <a:pPr marL="457200" lvl="1" indent="0">
              <a:spcBef>
                <a:spcPts val="600"/>
              </a:spcBef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      health, nutrition, environment, equity, etc.)</a:t>
            </a:r>
          </a:p>
          <a:p>
            <a:pPr marL="800100" lvl="1" indent="-342900">
              <a:spcBef>
                <a:spcPts val="0"/>
              </a:spcBef>
              <a:buSzPts val="1400"/>
              <a:buFont typeface="+mj-lt"/>
              <a:buAutoNum type="arabicPeriod"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spcBef>
                <a:spcPts val="0"/>
              </a:spcBef>
              <a:buSzPts val="1400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Iterative, continuous improvement in methods </a:t>
            </a:r>
            <a:r>
              <a:rPr lang="en-US" sz="2000" dirty="0">
                <a:latin typeface="Quattrocento Sans" panose="020B0502050000020003" pitchFamily="34" charset="0"/>
              </a:rPr>
              <a:t>of collecting/</a:t>
            </a:r>
          </a:p>
          <a:p>
            <a:pPr marL="0" indent="0">
              <a:spcBef>
                <a:spcPts val="0"/>
              </a:spcBef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assessing (pre)-emergent innovations based on prior ATIO rounds</a:t>
            </a:r>
          </a:p>
          <a:p>
            <a:pPr marL="0" indent="0">
              <a:spcBef>
                <a:spcPts val="0"/>
              </a:spcBef>
              <a:buSzPts val="1400"/>
              <a:buNone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spcBef>
                <a:spcPts val="0"/>
              </a:spcBef>
              <a:buSzPts val="14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Map contextualized </a:t>
            </a:r>
            <a:r>
              <a:rPr lang="en-US" sz="2000" b="1" dirty="0">
                <a:latin typeface="Quattrocento Sans" panose="020B0502050000020003" pitchFamily="34" charset="0"/>
              </a:rPr>
              <a:t>impact pathways </a:t>
            </a:r>
          </a:p>
          <a:p>
            <a:pPr marL="0" indent="0">
              <a:spcBef>
                <a:spcPts val="0"/>
              </a:spcBef>
              <a:buSzPts val="1400"/>
              <a:buNone/>
            </a:pPr>
            <a:endParaRPr lang="en-US" sz="2000" dirty="0">
              <a:latin typeface="Quattrocento Sans" panose="020B0502050000020003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29FF484-93D1-9608-F95B-DA30B008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608" y="2646095"/>
            <a:ext cx="4470748" cy="4155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71FB6-3361-0803-3C9F-DD7DCDF54BD4}"/>
              </a:ext>
            </a:extLst>
          </p:cNvPr>
          <p:cNvSpPr txBox="1"/>
          <p:nvPr/>
        </p:nvSpPr>
        <p:spPr>
          <a:xfrm>
            <a:off x="272999" y="900259"/>
            <a:ext cx="1037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Pre-emergent/emergent STI (horizon scanning and foresight analysis):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8;p25">
            <a:extLst>
              <a:ext uri="{FF2B5EF4-FFF2-40B4-BE49-F238E27FC236}">
                <a16:creationId xmlns:a16="http://schemas.microsoft.com/office/drawing/2014/main" id="{F5537551-1F76-B4EC-4E31-0E1A7A53D242}"/>
              </a:ext>
            </a:extLst>
          </p:cNvPr>
          <p:cNvSpPr txBox="1">
            <a:spLocks/>
          </p:cNvSpPr>
          <p:nvPr/>
        </p:nvSpPr>
        <p:spPr>
          <a:xfrm>
            <a:off x="259020" y="1269592"/>
            <a:ext cx="11666081" cy="519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1600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Evidence synthesis for integrated impact assessment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16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Descriptive stock-taking is necessary but not sufficient. Need assessment evidence </a:t>
            </a:r>
            <a:r>
              <a:rPr lang="en-US" sz="2000" dirty="0" err="1">
                <a:latin typeface="Quattrocento Sans" panose="020B0502050000020003" pitchFamily="34" charset="0"/>
              </a:rPr>
              <a:t>w.r.t.</a:t>
            </a:r>
            <a:r>
              <a:rPr lang="en-US" sz="2000" dirty="0">
                <a:latin typeface="Quattrocento Sans" panose="020B0502050000020003" pitchFamily="34" charset="0"/>
              </a:rPr>
              <a:t> various targeted impacts of AFS transformation. But impact assessment evidence highly dispersed and uneven quality.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1600"/>
              <a:buNone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Collect, curate and synthesize </a:t>
            </a:r>
            <a:r>
              <a:rPr lang="en-US" sz="2000" dirty="0">
                <a:latin typeface="Quattrocento Sans" panose="020B0502050000020003" pitchFamily="34" charset="0"/>
              </a:rPr>
              <a:t>ex ante and ex post impact assessment evidence on AFS STI.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1600"/>
              <a:buFont typeface="Arial"/>
              <a:buChar char="•"/>
            </a:pPr>
            <a:endParaRPr lang="en-US" sz="20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1600"/>
              <a:buNone/>
            </a:pPr>
            <a:r>
              <a:rPr lang="en-US" sz="2000" b="1" dirty="0">
                <a:latin typeface="Quattrocento Sans" panose="020B0502050000020003" pitchFamily="34" charset="0"/>
              </a:rPr>
              <a:t>Interacts dynamically </a:t>
            </a:r>
            <a:r>
              <a:rPr lang="en-US" sz="2000" dirty="0">
                <a:latin typeface="Quattrocento Sans" panose="020B0502050000020003" pitchFamily="34" charset="0"/>
              </a:rPr>
              <a:t>with expert elicitation, foresight and tradeoffs analysis.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1600"/>
              <a:buNone/>
            </a:pPr>
            <a:endParaRPr lang="en-US" sz="2000" dirty="0">
              <a:latin typeface="Quattrocento Sans" panose="020B05020500000200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46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87;p27">
            <a:extLst>
              <a:ext uri="{FF2B5EF4-FFF2-40B4-BE49-F238E27FC236}">
                <a16:creationId xmlns:a16="http://schemas.microsoft.com/office/drawing/2014/main" id="{9BD923A6-1D4A-93E4-F2B7-168BCAB36FA7}"/>
              </a:ext>
            </a:extLst>
          </p:cNvPr>
          <p:cNvSpPr txBox="1">
            <a:spLocks/>
          </p:cNvSpPr>
          <p:nvPr/>
        </p:nvSpPr>
        <p:spPr>
          <a:xfrm>
            <a:off x="689668" y="936151"/>
            <a:ext cx="11027600" cy="560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600" b="1" u="sng" dirty="0">
                <a:latin typeface="Quattrocento Sans" panose="020B0502050000020003" pitchFamily="34" charset="0"/>
              </a:rPr>
              <a:t>Vision: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dirty="0">
                <a:latin typeface="Quattrocento Sans" panose="020B0502050000020003" pitchFamily="34" charset="0"/>
              </a:rPr>
              <a:t>ATIO becomes the central periodical reference globally on how STI transform AFSs and to accelerating/scaling STI impacts to advance local, national and global goals and pathways. 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400" b="1" u="sng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Target audiences (esp. in LMICs):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AutoNum type="arabicPeriod"/>
            </a:pPr>
            <a:r>
              <a:rPr lang="en-US" sz="2400" dirty="0">
                <a:latin typeface="Quattrocento Sans" panose="020B0502050000020003" pitchFamily="34" charset="0"/>
              </a:rPr>
              <a:t>Senior policymakers/advisers in </a:t>
            </a:r>
            <a:r>
              <a:rPr lang="en-US" sz="2400" dirty="0" smtClean="0">
                <a:latin typeface="Quattrocento Sans" panose="020B0502050000020003" pitchFamily="34" charset="0"/>
              </a:rPr>
              <a:t>countries/multilateral </a:t>
            </a:r>
            <a:r>
              <a:rPr lang="en-US" sz="2400" dirty="0">
                <a:latin typeface="Quattrocento Sans" panose="020B0502050000020003" pitchFamily="34" charset="0"/>
              </a:rPr>
              <a:t>agencies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AutoNum type="arabicPeriod"/>
            </a:pPr>
            <a:r>
              <a:rPr lang="en-US" sz="2400" dirty="0">
                <a:latin typeface="Quattrocento Sans" panose="020B0502050000020003" pitchFamily="34" charset="0"/>
              </a:rPr>
              <a:t>Public, private, and philanthropic investors in AFS STI (R&amp;D and diffusion)</a:t>
            </a:r>
            <a:endParaRPr lang="en-US" sz="16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endParaRPr lang="en-US" sz="24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Requires</a:t>
            </a:r>
            <a:r>
              <a:rPr lang="en-US" sz="2400" u="sng" dirty="0">
                <a:latin typeface="Quattrocento Sans" panose="020B0502050000020003" pitchFamily="34" charset="0"/>
              </a:rPr>
              <a:t>: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dirty="0">
                <a:latin typeface="Quattrocento Sans" panose="020B0502050000020003" pitchFamily="34" charset="0"/>
              </a:rPr>
              <a:t>Non-technical messaging </a:t>
            </a:r>
            <a:r>
              <a:rPr lang="en-US" sz="2400" dirty="0">
                <a:latin typeface="Quattrocento Sans" panose="020B0502050000020003" pitchFamily="34" charset="0"/>
              </a:rPr>
              <a:t>supported by </a:t>
            </a:r>
            <a:r>
              <a:rPr lang="en-US" sz="2400" b="1" dirty="0">
                <a:latin typeface="Quattrocento Sans" panose="020B0502050000020003" pitchFamily="34" charset="0"/>
              </a:rPr>
              <a:t>high-quality technical research</a:t>
            </a:r>
            <a:endParaRPr lang="en-US" sz="1600" b="1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dirty="0">
                <a:latin typeface="Quattrocento Sans" panose="020B0502050000020003" pitchFamily="34" charset="0"/>
              </a:rPr>
              <a:t>A consortium </a:t>
            </a:r>
            <a:r>
              <a:rPr lang="en-US" sz="2400" dirty="0">
                <a:latin typeface="Quattrocento Sans" panose="020B0502050000020003" pitchFamily="34" charset="0"/>
              </a:rPr>
              <a:t>to tap distributed comparative advantage in data collection/curation/analysis and build </a:t>
            </a:r>
            <a:r>
              <a:rPr lang="en-US" sz="2400" b="1" dirty="0">
                <a:latin typeface="Quattrocento Sans" panose="020B0502050000020003" pitchFamily="34" charset="0"/>
              </a:rPr>
              <a:t>community of (best) practice</a:t>
            </a:r>
            <a:r>
              <a:rPr lang="en-US" sz="2400" dirty="0">
                <a:latin typeface="Quattrocento Sans" panose="020B0502050000020003" pitchFamily="34" charset="0"/>
              </a:rPr>
              <a:t> in foresight/tradeoffs analysis, impact assessment, evidence synthesis, etc.</a:t>
            </a:r>
            <a:endParaRPr lang="en-US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3F3F3F"/>
              </a:buClr>
              <a:buSzPts val="2400"/>
              <a:buNone/>
            </a:pPr>
            <a:r>
              <a:rPr lang="en-US" sz="2400" b="1" dirty="0">
                <a:latin typeface="Quattrocento Sans" panose="020B0502050000020003" pitchFamily="34" charset="0"/>
              </a:rPr>
              <a:t>Firewall </a:t>
            </a:r>
            <a:r>
              <a:rPr lang="en-US" sz="2400" dirty="0">
                <a:latin typeface="Quattrocento Sans" panose="020B0502050000020003" pitchFamily="34" charset="0"/>
              </a:rPr>
              <a:t>b/n technical analysis and political uses/pressures to safeguard product integrity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3F3F3F"/>
              </a:buClr>
              <a:buSzPts val="2400"/>
              <a:buNone/>
            </a:pPr>
            <a:r>
              <a:rPr lang="en-US" sz="2400" dirty="0">
                <a:latin typeface="Quattrocento Sans" panose="020B0502050000020003" pitchFamily="34" charset="0"/>
              </a:rPr>
              <a:t>Partner w/major </a:t>
            </a:r>
            <a:r>
              <a:rPr lang="en-US" sz="2400" b="1" dirty="0">
                <a:latin typeface="Quattrocento Sans" panose="020B0502050000020003" pitchFamily="34" charset="0"/>
              </a:rPr>
              <a:t>OA scientific </a:t>
            </a:r>
            <a:r>
              <a:rPr lang="en-US" sz="2400" dirty="0">
                <a:latin typeface="Quattrocento Sans" panose="020B0502050000020003" pitchFamily="34" charset="0"/>
              </a:rPr>
              <a:t>publisher (incentive effect for researchers, diffusion effect for users)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3F3F3F"/>
              </a:buClr>
              <a:buSzPts val="2400"/>
              <a:buNone/>
            </a:pPr>
            <a:endParaRPr lang="en-US" sz="24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3F3F3F"/>
              </a:buClr>
              <a:buSzPts val="2400"/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;p2">
            <a:extLst>
              <a:ext uri="{FF2B5EF4-FFF2-40B4-BE49-F238E27FC236}">
                <a16:creationId xmlns:a16="http://schemas.microsoft.com/office/drawing/2014/main" id="{9DAF3239-5052-179C-4472-427052A4B9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0" t="11458" r="62500" b="79536"/>
          <a:stretch/>
        </p:blipFill>
        <p:spPr>
          <a:xfrm>
            <a:off x="2176758" y="113948"/>
            <a:ext cx="1922093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2;p6">
            <a:extLst>
              <a:ext uri="{FF2B5EF4-FFF2-40B4-BE49-F238E27FC236}">
                <a16:creationId xmlns:a16="http://schemas.microsoft.com/office/drawing/2014/main" id="{77CA8392-9AC8-5FD7-5D91-2902585C8A45}"/>
              </a:ext>
            </a:extLst>
          </p:cNvPr>
          <p:cNvSpPr txBox="1">
            <a:spLocks/>
          </p:cNvSpPr>
          <p:nvPr/>
        </p:nvSpPr>
        <p:spPr>
          <a:xfrm>
            <a:off x="171450" y="795889"/>
            <a:ext cx="11666081" cy="494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ct val="100000"/>
              <a:buFont typeface="Quattrocento Sans"/>
              <a:buNone/>
            </a:pPr>
            <a:r>
              <a:rPr lang="en-US" sz="2400" b="1" u="sng" dirty="0">
                <a:latin typeface="Quattrocento Sans" panose="020B0502050000020003" pitchFamily="34" charset="0"/>
              </a:rPr>
              <a:t>Open access data product line, not just a report:</a:t>
            </a:r>
            <a:endParaRPr lang="en-US" sz="2400" dirty="0">
              <a:latin typeface="Quattrocento Sans" panose="020B05020500000200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Biennial publication. Supported by data and evidence synthesis portal updated regularly.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3F3F3F"/>
              </a:buClr>
              <a:buSzPct val="100000"/>
              <a:buNone/>
            </a:pPr>
            <a:r>
              <a:rPr lang="en-US" sz="2000" dirty="0">
                <a:latin typeface="Quattrocento Sans" panose="020B0502050000020003" pitchFamily="34" charset="0"/>
              </a:rPr>
              <a:t>Induce investment to plug gaps. </a:t>
            </a:r>
          </a:p>
        </p:txBody>
      </p:sp>
      <p:pic>
        <p:nvPicPr>
          <p:cNvPr id="8" name="Picture 7" descr="Table&#10;&#10;Description automatically generated with low confidence">
            <a:extLst>
              <a:ext uri="{FF2B5EF4-FFF2-40B4-BE49-F238E27FC236}">
                <a16:creationId xmlns:a16="http://schemas.microsoft.com/office/drawing/2014/main" id="{81110A20-5A33-25A2-1AA2-E46ABF177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393" y="2071561"/>
            <a:ext cx="8476194" cy="4757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9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E2E6EE-189E-0145-9DE7-A25760D0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0"/>
            <a:ext cx="121602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13CBD-5969-4A0D-8551-5801BFA6C510}"/>
              </a:ext>
            </a:extLst>
          </p:cNvPr>
          <p:cNvSpPr txBox="1"/>
          <p:nvPr/>
        </p:nvSpPr>
        <p:spPr>
          <a:xfrm>
            <a:off x="4385388" y="2267339"/>
            <a:ext cx="444137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000" b="1" dirty="0">
                <a:solidFill>
                  <a:srgbClr val="00B0F0"/>
                </a:solidFill>
                <a:latin typeface="Roboto Condensed Light"/>
                <a:ea typeface="Roboto Condensed Light"/>
                <a:cs typeface="Roboto Condensed Light" panose="02000000000000000000" pitchFamily="2" charset="0"/>
              </a:rPr>
              <a:t>THANK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DESIGN_ID_TEMA DI OFFICE" val="9D2wq8QW"/>
  <p:tag name="ARTICULATE_SLIDE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224ecd-929f-4399-af3e-8f9c61d2b9cc">
      <Terms xmlns="http://schemas.microsoft.com/office/infopath/2007/PartnerControls"/>
    </lcf76f155ced4ddcb4097134ff3c332f>
    <order0 xmlns="91224ecd-929f-4399-af3e-8f9c61d2b9cc">1</order0>
    <sort xmlns="91224ecd-929f-4399-af3e-8f9c61d2b9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120C6BD3FBB94187B36BB3071509EF" ma:contentTypeVersion="16" ma:contentTypeDescription="Creare un nuovo documento." ma:contentTypeScope="" ma:versionID="036f502fd82f4f44321d99c259c158c9">
  <xsd:schema xmlns:xsd="http://www.w3.org/2001/XMLSchema" xmlns:xs="http://www.w3.org/2001/XMLSchema" xmlns:p="http://schemas.microsoft.com/office/2006/metadata/properties" xmlns:ns2="91224ecd-929f-4399-af3e-8f9c61d2b9cc" xmlns:ns3="cdb6bbc0-4f9a-41f7-a6ea-9d994b30b9c3" targetNamespace="http://schemas.microsoft.com/office/2006/metadata/properties" ma:root="true" ma:fieldsID="659ee2eb7f0551df83ec4991316f84e4" ns2:_="" ns3:_="">
    <xsd:import namespace="91224ecd-929f-4399-af3e-8f9c61d2b9cc"/>
    <xsd:import namespace="cdb6bbc0-4f9a-41f7-a6ea-9d994b30b9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order0" minOccurs="0"/>
                <xsd:element ref="ns2:sort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24ecd-929f-4399-af3e-8f9c61d2b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f40eee1e-ad38-437e-be40-fc9f033adc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order0" ma:index="18" nillable="true" ma:displayName="order" ma:default="1" ma:format="Dropdown" ma:internalName="order0" ma:percentage="FALSE">
      <xsd:simpleType>
        <xsd:restriction base="dms:Number"/>
      </xsd:simpleType>
    </xsd:element>
    <xsd:element name="sort" ma:index="19" nillable="true" ma:displayName="sort" ma:decimals="1" ma:format="Dropdown" ma:internalName="sort" ma:percentage="FALSE">
      <xsd:simpleType>
        <xsd:restriction base="dms:Number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6bbc0-4f9a-41f7-a6ea-9d994b30b9c3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AD577-2943-4569-BF16-4104D8DB3162}">
  <ds:schemaRefs>
    <ds:schemaRef ds:uri="http://schemas.microsoft.com/office/infopath/2007/PartnerControls"/>
    <ds:schemaRef ds:uri="http://purl.org/dc/terms/"/>
    <ds:schemaRef ds:uri="cdb6bbc0-4f9a-41f7-a6ea-9d994b30b9c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1224ecd-929f-4399-af3e-8f9c61d2b9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3DE7697-585A-4406-89EF-0E9AEF48C0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BD5004-1E8A-4BE1-BE97-164F36D06C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24ecd-929f-4399-af3e-8f9c61d2b9cc"/>
    <ds:schemaRef ds:uri="cdb6bbc0-4f9a-41f7-a6ea-9d994b30b9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822</Words>
  <Application>Microsoft Office PowerPoint</Application>
  <PresentationFormat>Widescreen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Quattrocento Sans</vt:lpstr>
      <vt:lpstr>Roboto Condensed Light</vt:lpstr>
      <vt:lpstr>Tema di Office</vt:lpstr>
      <vt:lpstr>Introducing the Agrifood Systems Technologies and Innovations Outlook (ATIO)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Lidder, Preetmoninder (DDCC)</cp:lastModifiedBy>
  <cp:revision>38</cp:revision>
  <dcterms:created xsi:type="dcterms:W3CDTF">2022-07-20T15:51:03Z</dcterms:created>
  <dcterms:modified xsi:type="dcterms:W3CDTF">2022-10-17T13:55:22Z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1EC28A00-36A2-40FE-951B-D2D419D3009B</vt:lpwstr>
  </property>
  <property fmtid="{D5CDD505-2E9C-101B-9397-08002B2CF9AE}" pid="3" name="ArticulatePath">
    <vt:lpwstr>Power point presentation</vt:lpwstr>
  </property>
  <property fmtid="{D5CDD505-2E9C-101B-9397-08002B2CF9AE}" pid="4" name="ContentTypeId">
    <vt:lpwstr>0x0101001D120C6BD3FBB94187B36BB3071509EF</vt:lpwstr>
  </property>
  <property fmtid="{D5CDD505-2E9C-101B-9397-08002B2CF9AE}" pid="5" name="MediaServiceImageTags">
    <vt:lpwstr/>
  </property>
</Properties>
</file>